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8" r:id="rId2"/>
  </p:sldMasterIdLst>
  <p:notesMasterIdLst>
    <p:notesMasterId r:id="rId5"/>
  </p:notesMasterIdLst>
  <p:handoutMasterIdLst>
    <p:handoutMasterId r:id="rId6"/>
  </p:handoutMasterIdLst>
  <p:sldIdLst>
    <p:sldId id="1267" r:id="rId3"/>
    <p:sldId id="1256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rry ten Kate" initials="KtK" lastIdx="1" clrIdx="0">
    <p:extLst>
      <p:ext uri="{19B8F6BF-5375-455C-9EA6-DF929625EA0E}">
        <p15:presenceInfo xmlns:p15="http://schemas.microsoft.com/office/powerpoint/2012/main" userId="699bd6b92490cd22" providerId="Windows Live"/>
      </p:ext>
    </p:extLst>
  </p:cmAuthor>
  <p:cmAuthor id="2" name="Amrei Von Hase" initials="avh" lastIdx="8" clrIdx="1"/>
  <p:cmAuthor id="3" name="Amrei von Hase" initials="AvH" lastIdx="51" clrIdx="2">
    <p:extLst>
      <p:ext uri="{19B8F6BF-5375-455C-9EA6-DF929625EA0E}">
        <p15:presenceInfo xmlns:p15="http://schemas.microsoft.com/office/powerpoint/2012/main" userId="S-1-5-21-1663678848-3357185033-1859186257-1129" providerId="AD"/>
      </p:ext>
    </p:extLst>
  </p:cmAuthor>
  <p:cmAuthor id="4" name="Kerry ten Kate" initials="KtK [2]" lastIdx="1" clrIdx="3">
    <p:extLst>
      <p:ext uri="{19B8F6BF-5375-455C-9EA6-DF929625EA0E}">
        <p15:presenceInfo xmlns:p15="http://schemas.microsoft.com/office/powerpoint/2012/main" userId="S::ktenkate@forest-trends.org::67650bd9-cb32-4116-a6be-54fa6814209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7A32"/>
    <a:srgbClr val="CC0000"/>
    <a:srgbClr val="009999"/>
    <a:srgbClr val="CC6600"/>
    <a:srgbClr val="D183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04" autoAdjust="0"/>
    <p:restoredTop sz="91383" autoAdjust="0"/>
  </p:normalViewPr>
  <p:slideViewPr>
    <p:cSldViewPr snapToGrid="0">
      <p:cViewPr>
        <p:scale>
          <a:sx n="70" d="100"/>
          <a:sy n="70" d="100"/>
        </p:scale>
        <p:origin x="752" y="280"/>
      </p:cViewPr>
      <p:guideLst>
        <p:guide orient="horz" pos="213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47" d="100"/>
          <a:sy n="47" d="100"/>
        </p:scale>
        <p:origin x="2718" y="3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8A64B0-8820-4446-B3FC-6DCE973207B7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DBFDE-8350-4B9E-8EB9-12048A222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475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402FDA-DE64-40F6-8637-324925CF600C}" type="datetimeFigureOut">
              <a:rPr lang="en-GB" smtClean="0"/>
              <a:t>17/02/2020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BDAD05-9F8E-438F-8658-A195C587F6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442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BDAD05-9F8E-438F-8658-A195C587F6E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0875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DA5C8CC-0FC7-4228-A025-F29CF1BF83A1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650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3723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548944" y="6453336"/>
            <a:ext cx="731632" cy="265380"/>
          </a:xfrm>
        </p:spPr>
        <p:txBody>
          <a:bodyPr/>
          <a:lstStyle>
            <a:lvl1pPr>
              <a:defRPr/>
            </a:lvl1pPr>
          </a:lstStyle>
          <a:p>
            <a:fld id="{909F9C45-E28D-47DF-B52A-7354E6A13CC7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95467" y="116632"/>
            <a:ext cx="8064896" cy="576064"/>
          </a:xfrm>
          <a:prstGeom prst="rect">
            <a:avLst/>
          </a:prstGeom>
        </p:spPr>
        <p:txBody>
          <a:bodyPr/>
          <a:lstStyle>
            <a:lvl1pPr>
              <a:defRPr sz="3600" b="1">
                <a:latin typeface="Garamond" panose="02020404030301010803" pitchFamily="18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4127377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548944" y="6453336"/>
            <a:ext cx="731632" cy="265380"/>
          </a:xfrm>
        </p:spPr>
        <p:txBody>
          <a:bodyPr/>
          <a:lstStyle>
            <a:lvl1pPr>
              <a:defRPr/>
            </a:lvl1pPr>
          </a:lstStyle>
          <a:p>
            <a:fld id="{909F9C45-E28D-47DF-B52A-7354E6A13CC7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95467" y="116632"/>
            <a:ext cx="8064896" cy="576064"/>
          </a:xfrm>
          <a:prstGeom prst="rect">
            <a:avLst/>
          </a:prstGeom>
        </p:spPr>
        <p:txBody>
          <a:bodyPr/>
          <a:lstStyle>
            <a:lvl1pPr>
              <a:defRPr sz="3600" b="1">
                <a:latin typeface="Garamond" panose="02020404030301010803" pitchFamily="18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184871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548944" y="6453336"/>
            <a:ext cx="731632" cy="265380"/>
          </a:xfrm>
        </p:spPr>
        <p:txBody>
          <a:bodyPr/>
          <a:lstStyle>
            <a:lvl1pPr>
              <a:defRPr/>
            </a:lvl1pPr>
          </a:lstStyle>
          <a:p>
            <a:fld id="{909F9C45-E28D-47DF-B52A-7354E6A13CC7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95467" y="116632"/>
            <a:ext cx="8064896" cy="576064"/>
          </a:xfrm>
          <a:prstGeom prst="rect">
            <a:avLst/>
          </a:prstGeom>
        </p:spPr>
        <p:txBody>
          <a:bodyPr/>
          <a:lstStyle>
            <a:lvl1pPr>
              <a:defRPr sz="3600" b="1">
                <a:latin typeface="Garamond" panose="02020404030301010803" pitchFamily="18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653515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548944" y="6453336"/>
            <a:ext cx="731632" cy="265380"/>
          </a:xfrm>
        </p:spPr>
        <p:txBody>
          <a:bodyPr/>
          <a:lstStyle>
            <a:lvl1pPr>
              <a:defRPr/>
            </a:lvl1pPr>
          </a:lstStyle>
          <a:p>
            <a:fld id="{909F9C45-E28D-47DF-B52A-7354E6A13CC7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95467" y="116632"/>
            <a:ext cx="8064896" cy="576064"/>
          </a:xfrm>
          <a:prstGeom prst="rect">
            <a:avLst/>
          </a:prstGeom>
        </p:spPr>
        <p:txBody>
          <a:bodyPr/>
          <a:lstStyle>
            <a:lvl1pPr>
              <a:defRPr sz="3600" b="1">
                <a:latin typeface="Garamond" panose="02020404030301010803" pitchFamily="18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329785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6620" y="1647833"/>
            <a:ext cx="5416651" cy="4614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801" y="1647833"/>
            <a:ext cx="5416652" cy="4614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82285454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052019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159228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296280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460984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558300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3AB0E3E7-4195-4119-9D79-A94E31974CF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93108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587457"/>
      </p:ext>
    </p:extLst>
  </p:cSld>
  <p:clrMapOvr>
    <a:masterClrMapping/>
  </p:clrMapOvr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140924"/>
      </p:ext>
    </p:extLst>
  </p:cSld>
  <p:clrMapOvr>
    <a:masterClrMapping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551505"/>
      </p:ext>
    </p:extLst>
  </p:cSld>
  <p:clrMapOvr>
    <a:masterClrMapping/>
  </p:clrMapOvr>
  <p:hf sldNum="0"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289545"/>
      </p:ext>
    </p:extLst>
  </p:cSld>
  <p:clrMapOvr>
    <a:masterClrMapping/>
  </p:clrMapOvr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647918"/>
      </p:ext>
    </p:extLst>
  </p:cSld>
  <p:clrMapOvr>
    <a:masterClrMapping/>
  </p:clrMapOvr>
  <p:hf sldNum="0"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76386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07155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3AB0E3E7-4195-4119-9D79-A94E31974CF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7287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3AB0E3E7-4195-4119-9D79-A94E31974CF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6310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3AB0E3E7-4195-4119-9D79-A94E31974CF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6711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3AB0E3E7-4195-4119-9D79-A94E31974CF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7554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548944" y="6453336"/>
            <a:ext cx="731632" cy="265380"/>
          </a:xfrm>
        </p:spPr>
        <p:txBody>
          <a:bodyPr/>
          <a:lstStyle>
            <a:lvl1pPr>
              <a:defRPr/>
            </a:lvl1pPr>
          </a:lstStyle>
          <a:p>
            <a:fld id="{909F9C45-E28D-47DF-B52A-7354E6A13CC7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95467" y="116632"/>
            <a:ext cx="8064896" cy="576064"/>
          </a:xfrm>
          <a:prstGeom prst="rect">
            <a:avLst/>
          </a:prstGeom>
        </p:spPr>
        <p:txBody>
          <a:bodyPr/>
          <a:lstStyle>
            <a:lvl1pPr>
              <a:defRPr sz="3600" b="1">
                <a:latin typeface="Garamond" panose="02020404030301010803" pitchFamily="18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73989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548944" y="6453336"/>
            <a:ext cx="731632" cy="265380"/>
          </a:xfrm>
        </p:spPr>
        <p:txBody>
          <a:bodyPr/>
          <a:lstStyle>
            <a:lvl1pPr>
              <a:defRPr/>
            </a:lvl1pPr>
          </a:lstStyle>
          <a:p>
            <a:fld id="{909F9C45-E28D-47DF-B52A-7354E6A13CC7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95467" y="116632"/>
            <a:ext cx="8064896" cy="576064"/>
          </a:xfrm>
          <a:prstGeom prst="rect">
            <a:avLst/>
          </a:prstGeom>
        </p:spPr>
        <p:txBody>
          <a:bodyPr/>
          <a:lstStyle>
            <a:lvl1pPr>
              <a:defRPr sz="3600" b="1">
                <a:latin typeface="Garamond" panose="02020404030301010803" pitchFamily="18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1437531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6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20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7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8.jpeg"/><Relationship Id="rId18" Type="http://schemas.openxmlformats.org/officeDocument/2006/relationships/image" Target="../media/image12.jpe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17" Type="http://schemas.openxmlformats.org/officeDocument/2006/relationships/image" Target="../media/image11.jpeg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10.png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24.xml"/><Relationship Id="rId19" Type="http://schemas.openxmlformats.org/officeDocument/2006/relationships/image" Target="../media/image13.png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image" Target="../media/image9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24" name="Slide Number Placeholder 5"/>
          <p:cNvSpPr txBox="1">
            <a:spLocks/>
          </p:cNvSpPr>
          <p:nvPr userDrawn="1"/>
        </p:nvSpPr>
        <p:spPr>
          <a:xfrm>
            <a:off x="10548944" y="6439402"/>
            <a:ext cx="804856" cy="2793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7AE87FF-3012-4A0A-BEF1-7570441C9250}" type="slidenum">
              <a:rPr lang="fr-FR" sz="1200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 sz="12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5" name="Rectangle 24"/>
          <p:cNvSpPr>
            <a:spLocks noChangeArrowheads="1"/>
          </p:cNvSpPr>
          <p:nvPr userDrawn="1"/>
        </p:nvSpPr>
        <p:spPr bwMode="auto">
          <a:xfrm>
            <a:off x="0" y="-27384"/>
            <a:ext cx="12192000" cy="82296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lnSpc>
                <a:spcPct val="105000"/>
              </a:lnSpc>
              <a:spcBef>
                <a:spcPct val="20000"/>
              </a:spcBef>
              <a:defRPr/>
            </a:pPr>
            <a:endParaRPr lang="en-GB" sz="1800" kern="0">
              <a:solidFill>
                <a:srgbClr val="00B050"/>
              </a:solidFill>
            </a:endParaRPr>
          </a:p>
        </p:txBody>
      </p:sp>
      <p:sp>
        <p:nvSpPr>
          <p:cNvPr id="33" name="Rectangle 32"/>
          <p:cNvSpPr/>
          <p:nvPr userDrawn="1"/>
        </p:nvSpPr>
        <p:spPr>
          <a:xfrm>
            <a:off x="9552384" y="79082"/>
            <a:ext cx="2496277" cy="6235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067661" y="145672"/>
            <a:ext cx="8341385" cy="5569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/>
              <a:t>Modifiez le style du titre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37" y="79082"/>
            <a:ext cx="831388" cy="623541"/>
          </a:xfrm>
          <a:prstGeom prst="rect">
            <a:avLst/>
          </a:prstGeom>
        </p:spPr>
      </p:pic>
      <p:grpSp>
        <p:nvGrpSpPr>
          <p:cNvPr id="17" name="Group 16"/>
          <p:cNvGrpSpPr>
            <a:grpSpLocks noChangeAspect="1"/>
          </p:cNvGrpSpPr>
          <p:nvPr userDrawn="1"/>
        </p:nvGrpSpPr>
        <p:grpSpPr>
          <a:xfrm>
            <a:off x="9767361" y="78717"/>
            <a:ext cx="2068231" cy="566167"/>
            <a:chOff x="5364797" y="34608"/>
            <a:chExt cx="2212975" cy="807720"/>
          </a:xfrm>
        </p:grpSpPr>
        <p:pic>
          <p:nvPicPr>
            <p:cNvPr id="18" name="Picture 17" descr="https://pbs.twimg.com/profile_images/1284047522/FT_Logo_small_square_400x400.png"/>
            <p:cNvPicPr>
              <a:picLocks noChangeAspect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548" r="9159"/>
            <a:stretch/>
          </p:blipFill>
          <p:spPr bwMode="auto">
            <a:xfrm>
              <a:off x="6131242" y="75248"/>
              <a:ext cx="576580" cy="71818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" name="Picture 18" descr="https://lh4.googleusercontent.com/-t990-x0zvus/AAAAAAAAAAI/AAAAAAAADFs/Vhp03ltg5N4/s0-c-k-no-ns/photo.jpg"/>
            <p:cNvPicPr>
              <a:picLocks noChangeAspect="1"/>
            </p:cNvPicPr>
            <p:nvPr/>
          </p:nvPicPr>
          <p:blipFill rotWithShape="1"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250" t="7936" r="16335" b="11524"/>
            <a:stretch/>
          </p:blipFill>
          <p:spPr bwMode="auto">
            <a:xfrm>
              <a:off x="5364797" y="34608"/>
              <a:ext cx="681355" cy="79184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" name="Picture 19" descr="../4_communication/0_logos/logo/biotopelogomail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85927" y="50483"/>
              <a:ext cx="791845" cy="79184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92294" y="6329385"/>
            <a:ext cx="2938289" cy="499099"/>
            <a:chOff x="1566227" y="87948"/>
            <a:chExt cx="3496310" cy="791845"/>
          </a:xfrm>
        </p:grpSpPr>
        <p:pic>
          <p:nvPicPr>
            <p:cNvPr id="22" name="Image 3"/>
            <p:cNvPicPr>
              <a:picLocks noChangeAspect="1"/>
            </p:cNvPicPr>
            <p:nvPr/>
          </p:nvPicPr>
          <p:blipFill rotWithShape="1"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70" r="10472"/>
            <a:stretch/>
          </p:blipFill>
          <p:spPr>
            <a:xfrm>
              <a:off x="3165157" y="120968"/>
              <a:ext cx="581025" cy="719455"/>
            </a:xfrm>
            <a:prstGeom prst="rect">
              <a:avLst/>
            </a:prstGeom>
          </p:spPr>
        </p:pic>
        <p:pic>
          <p:nvPicPr>
            <p:cNvPr id="23" name="Image 5"/>
            <p:cNvPicPr>
              <a:picLocks noChangeAspect="1"/>
            </p:cNvPicPr>
            <p:nvPr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04932" y="122238"/>
              <a:ext cx="1157605" cy="647700"/>
            </a:xfrm>
            <a:prstGeom prst="rect">
              <a:avLst/>
            </a:prstGeom>
          </p:spPr>
        </p:pic>
        <p:pic>
          <p:nvPicPr>
            <p:cNvPr id="26" name="Picture 25" descr="C:\Users\Hugo Rainey\Documents\COMBO Project\Media &amp; Communications\Logos\AFD\image_galleryCAAVZY69.png"/>
            <p:cNvPicPr>
              <a:picLocks noChangeAspect="1"/>
            </p:cNvPicPr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66227" y="87948"/>
              <a:ext cx="1582420" cy="791845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408501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0" kern="1200">
          <a:solidFill>
            <a:schemeClr val="bg1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EA2E753-0B2B-44B2-930B-0A00B3FEF5C7}"/>
              </a:ext>
            </a:extLst>
          </p:cNvPr>
          <p:cNvSpPr txBox="1">
            <a:spLocks/>
          </p:cNvSpPr>
          <p:nvPr userDrawn="1"/>
        </p:nvSpPr>
        <p:spPr>
          <a:xfrm>
            <a:off x="10548944" y="6439402"/>
            <a:ext cx="804856" cy="2793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7AE87FF-3012-4A0A-BEF1-7570441C9250}" type="slidenum">
              <a:rPr lang="fr-FR" sz="1200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 sz="12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324E298-72CD-450B-8436-1C1B1ABA12F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27384"/>
            <a:ext cx="12192000" cy="82296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lnSpc>
                <a:spcPct val="105000"/>
              </a:lnSpc>
              <a:spcBef>
                <a:spcPct val="20000"/>
              </a:spcBef>
              <a:defRPr/>
            </a:pPr>
            <a:endParaRPr lang="en-GB" sz="1800" kern="0">
              <a:solidFill>
                <a:srgbClr val="00B050"/>
              </a:solidFill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2B9519DC-30F0-45C2-B6EC-314EFD2EF7E5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94" y="79082"/>
            <a:ext cx="623541" cy="623541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DB2EF246-FC36-4221-B181-7482C86BA41B}"/>
              </a:ext>
            </a:extLst>
          </p:cNvPr>
          <p:cNvGrpSpPr/>
          <p:nvPr userDrawn="1"/>
        </p:nvGrpSpPr>
        <p:grpSpPr>
          <a:xfrm>
            <a:off x="10215158" y="79082"/>
            <a:ext cx="1854927" cy="631903"/>
            <a:chOff x="9875520" y="79082"/>
            <a:chExt cx="1854927" cy="631903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C1501C8-AC5B-49C4-8843-DE12951DFD43}"/>
                </a:ext>
              </a:extLst>
            </p:cNvPr>
            <p:cNvSpPr/>
            <p:nvPr userDrawn="1"/>
          </p:nvSpPr>
          <p:spPr>
            <a:xfrm>
              <a:off x="9875521" y="79082"/>
              <a:ext cx="1854926" cy="6235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800"/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9E6204AA-F7ED-45BA-9987-81C74FB357FE}"/>
                </a:ext>
              </a:extLst>
            </p:cNvPr>
            <p:cNvGrpSpPr>
              <a:grpSpLocks noChangeAspect="1"/>
            </p:cNvGrpSpPr>
            <p:nvPr userDrawn="1"/>
          </p:nvGrpSpPr>
          <p:grpSpPr>
            <a:xfrm>
              <a:off x="9875520" y="86684"/>
              <a:ext cx="1854926" cy="624301"/>
              <a:chOff x="2483768" y="1737508"/>
              <a:chExt cx="2830071" cy="952501"/>
            </a:xfrm>
          </p:grpSpPr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EF087B1B-7B33-4495-BBBD-1DF8C6F0000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83768" y="1744880"/>
                <a:ext cx="936104" cy="936104"/>
              </a:xfrm>
              <a:prstGeom prst="rect">
                <a:avLst/>
              </a:prstGeom>
            </p:spPr>
          </p:pic>
          <p:pic>
            <p:nvPicPr>
              <p:cNvPr id="23" name="Picture 22">
                <a:extLst>
                  <a:ext uri="{FF2B5EF4-FFF2-40B4-BE49-F238E27FC236}">
                    <a16:creationId xmlns:a16="http://schemas.microsoft.com/office/drawing/2014/main" id="{7F9C8ABD-FFC7-440A-88F0-B33FF53CE99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531127" y="1737508"/>
                <a:ext cx="952500" cy="952501"/>
              </a:xfrm>
              <a:prstGeom prst="rect">
                <a:avLst/>
              </a:prstGeom>
            </p:spPr>
          </p:pic>
          <p:pic>
            <p:nvPicPr>
              <p:cNvPr id="24" name="Picture 23">
                <a:extLst>
                  <a:ext uri="{FF2B5EF4-FFF2-40B4-BE49-F238E27FC236}">
                    <a16:creationId xmlns:a16="http://schemas.microsoft.com/office/drawing/2014/main" id="{1FA8E6BF-A56C-449B-A9B0-33269485644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44008" y="1814578"/>
                <a:ext cx="669831" cy="805408"/>
              </a:xfrm>
              <a:prstGeom prst="rect">
                <a:avLst/>
              </a:prstGeom>
            </p:spPr>
          </p:pic>
        </p:grp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4BDA8A6E-7364-4707-A8BB-273E79DF6C1B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92295" y="6153841"/>
            <a:ext cx="2494152" cy="564876"/>
            <a:chOff x="1566227" y="87948"/>
            <a:chExt cx="3496310" cy="791845"/>
          </a:xfrm>
        </p:grpSpPr>
        <p:pic>
          <p:nvPicPr>
            <p:cNvPr id="28" name="Image 3">
              <a:extLst>
                <a:ext uri="{FF2B5EF4-FFF2-40B4-BE49-F238E27FC236}">
                  <a16:creationId xmlns:a16="http://schemas.microsoft.com/office/drawing/2014/main" id="{800B7ECD-0DA9-42F9-98FC-FE74C8B035F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70" r="10472"/>
            <a:stretch/>
          </p:blipFill>
          <p:spPr>
            <a:xfrm>
              <a:off x="3165157" y="120968"/>
              <a:ext cx="581025" cy="719455"/>
            </a:xfrm>
            <a:prstGeom prst="rect">
              <a:avLst/>
            </a:prstGeom>
          </p:spPr>
        </p:pic>
        <p:pic>
          <p:nvPicPr>
            <p:cNvPr id="29" name="Image 5">
              <a:extLst>
                <a:ext uri="{FF2B5EF4-FFF2-40B4-BE49-F238E27FC236}">
                  <a16:creationId xmlns:a16="http://schemas.microsoft.com/office/drawing/2014/main" id="{BBCDD92C-052E-41A1-8EE9-A411666F7A7E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04932" y="122238"/>
              <a:ext cx="1157605" cy="647700"/>
            </a:xfrm>
            <a:prstGeom prst="rect">
              <a:avLst/>
            </a:prstGeom>
          </p:spPr>
        </p:pic>
        <p:pic>
          <p:nvPicPr>
            <p:cNvPr id="30" name="Picture 29" descr="C:\Users\Hugo Rainey\Documents\COMBO Project\Media &amp; Communications\Logos\AFD\image_galleryCAAVZY69.png">
              <a:extLst>
                <a:ext uri="{FF2B5EF4-FFF2-40B4-BE49-F238E27FC236}">
                  <a16:creationId xmlns:a16="http://schemas.microsoft.com/office/drawing/2014/main" id="{C3544411-068D-4222-B208-DB44E221D440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66227" y="87948"/>
              <a:ext cx="1582420" cy="791845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190084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17.jpeg"/><Relationship Id="rId5" Type="http://schemas.openxmlformats.org/officeDocument/2006/relationships/image" Target="../media/image16.png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42875" y="787843"/>
            <a:ext cx="12744450" cy="617493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17319" y="1435375"/>
            <a:ext cx="710320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68111"/>
            <a:r>
              <a:rPr lang="en-GB" sz="2400" dirty="0">
                <a:latin typeface="Calibri" panose="020F0502020204030204" pitchFamily="34" charset="0"/>
              </a:rPr>
              <a:t>Training Modules for Applying the Mitigation Hierarchy: </a:t>
            </a:r>
          </a:p>
          <a:p>
            <a:pPr algn="ctr" defTabSz="768111"/>
            <a:r>
              <a:rPr lang="en-GB" sz="2400" dirty="0">
                <a:latin typeface="Calibri" panose="020F0502020204030204" pitchFamily="34" charset="0"/>
              </a:rPr>
              <a:t>Planning Policy and Projects for No Net Loss or a Net Gain of Biodiversity</a:t>
            </a:r>
          </a:p>
          <a:p>
            <a:pPr algn="ctr" defTabSz="768111"/>
            <a:endParaRPr lang="fr-FR" sz="2400" b="1" dirty="0">
              <a:latin typeface="Calibri" panose="020F0502020204030204" pitchFamily="34" charset="0"/>
            </a:endParaRPr>
          </a:p>
          <a:p>
            <a:pPr algn="ctr" defTabSz="768111"/>
            <a:r>
              <a:rPr lang="fr-F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Module </a:t>
            </a:r>
            <a:r>
              <a:rPr lang="fr-FR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8</a:t>
            </a:r>
          </a:p>
          <a:p>
            <a:pPr algn="ctr" defTabSz="768111"/>
            <a:r>
              <a:rPr lang="fr-FR" sz="2800" b="1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Biodiversity</a:t>
            </a:r>
            <a:r>
              <a:rPr lang="fr-FR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fr-F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Offsets</a:t>
            </a:r>
          </a:p>
          <a:p>
            <a:pPr algn="ctr" defTabSz="768111"/>
            <a:endParaRPr lang="fr-FR" sz="2400" b="1" dirty="0">
              <a:latin typeface="Calibri" panose="020F0502020204030204" pitchFamily="34" charset="0"/>
            </a:endParaRPr>
          </a:p>
          <a:p>
            <a:pPr algn="ctr" defTabSz="768111"/>
            <a:endParaRPr lang="fr-FR" sz="2400" b="1" dirty="0">
              <a:latin typeface="Calibri" panose="020F0502020204030204" pitchFamily="34" charset="0"/>
            </a:endParaRPr>
          </a:p>
        </p:txBody>
      </p:sp>
      <p:grpSp>
        <p:nvGrpSpPr>
          <p:cNvPr id="12" name="Group 11"/>
          <p:cNvGrpSpPr>
            <a:grpSpLocks noChangeAspect="1"/>
          </p:cNvGrpSpPr>
          <p:nvPr/>
        </p:nvGrpSpPr>
        <p:grpSpPr>
          <a:xfrm>
            <a:off x="8795631" y="6008184"/>
            <a:ext cx="3271941" cy="741030"/>
            <a:chOff x="1566227" y="87948"/>
            <a:chExt cx="3496310" cy="791845"/>
          </a:xfrm>
        </p:grpSpPr>
        <p:pic>
          <p:nvPicPr>
            <p:cNvPr id="13" name="Image 3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70" r="10472"/>
            <a:stretch/>
          </p:blipFill>
          <p:spPr>
            <a:xfrm>
              <a:off x="3165157" y="120968"/>
              <a:ext cx="581025" cy="719455"/>
            </a:xfrm>
            <a:prstGeom prst="rect">
              <a:avLst/>
            </a:prstGeom>
          </p:spPr>
        </p:pic>
        <p:pic>
          <p:nvPicPr>
            <p:cNvPr id="14" name="Image 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04932" y="122238"/>
              <a:ext cx="1157605" cy="647700"/>
            </a:xfrm>
            <a:prstGeom prst="rect">
              <a:avLst/>
            </a:prstGeom>
          </p:spPr>
        </p:pic>
        <p:pic>
          <p:nvPicPr>
            <p:cNvPr id="15" name="Picture 14" descr="C:\Users\Hugo Rainey\Documents\COMBO Project\Media &amp; Communications\Logos\AFD\image_galleryCAAVZY69.pn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66227" y="87948"/>
              <a:ext cx="1582420" cy="79184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" name="TextBox 16"/>
          <p:cNvSpPr txBox="1"/>
          <p:nvPr/>
        </p:nvSpPr>
        <p:spPr>
          <a:xfrm>
            <a:off x="1643825" y="141513"/>
            <a:ext cx="8338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68111"/>
            <a:r>
              <a:rPr lang="fr-FR" sz="3600" b="1" dirty="0">
                <a:solidFill>
                  <a:schemeClr val="bg1"/>
                </a:solidFill>
                <a:latin typeface="Calibri" panose="020F0502020204030204" pitchFamily="34" charset="0"/>
              </a:rPr>
              <a:t>Module </a:t>
            </a:r>
            <a:r>
              <a:rPr lang="fr-FR" sz="3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8 – </a:t>
            </a:r>
            <a:r>
              <a:rPr lang="fr-FR" sz="3600" b="1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Biodiversity</a:t>
            </a:r>
            <a:r>
              <a:rPr lang="fr-FR" sz="3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Offsets</a:t>
            </a:r>
            <a:endParaRPr lang="pt-PT" sz="36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3110" y="1652429"/>
            <a:ext cx="3708224" cy="3708224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7049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402102A-A7C1-4D8D-88FB-E7C42374F2D1}"/>
              </a:ext>
            </a:extLst>
          </p:cNvPr>
          <p:cNvSpPr/>
          <p:nvPr/>
        </p:nvSpPr>
        <p:spPr>
          <a:xfrm>
            <a:off x="-142875" y="787843"/>
            <a:ext cx="12744450" cy="61749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800099" y="95250"/>
            <a:ext cx="9420225" cy="480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marR="0" lvl="0" indent="0"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800" i="0" u="none" strike="noStrike" kern="0" cap="none" spc="0" normalizeH="0" baseline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b="1" dirty="0"/>
              <a:t>All about offsets</a:t>
            </a:r>
          </a:p>
        </p:txBody>
      </p:sp>
      <p:sp>
        <p:nvSpPr>
          <p:cNvPr id="5" name="Rectangle 4"/>
          <p:cNvSpPr/>
          <p:nvPr/>
        </p:nvSpPr>
        <p:spPr>
          <a:xfrm>
            <a:off x="518591" y="927669"/>
            <a:ext cx="10920933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dirty="0"/>
              <a:t>Biodiversity offsets are a rich and controversial topic.  This table lists some of the key issues associated with biodiversity offsets and which COMBO training modules and sources of information cover them.</a:t>
            </a:r>
          </a:p>
          <a:p>
            <a:pPr>
              <a:spcBef>
                <a:spcPts val="600"/>
              </a:spcBef>
            </a:pPr>
            <a:endParaRPr lang="en-US" sz="800" dirty="0"/>
          </a:p>
          <a:p>
            <a:pPr>
              <a:spcBef>
                <a:spcPts val="600"/>
              </a:spcBef>
            </a:pPr>
            <a:r>
              <a:rPr lang="fr-FR" sz="4000" b="1" dirty="0">
                <a:latin typeface="Calibri" panose="020F0502020204030204" pitchFamily="34" charset="0"/>
                <a:sym typeface="Symbol" panose="05050102010706020507" pitchFamily="18" charset="2"/>
              </a:rPr>
              <a:t> </a:t>
            </a:r>
            <a:r>
              <a:rPr lang="fr-FR" sz="4000" b="1" dirty="0" err="1">
                <a:latin typeface="Calibri" panose="020F0502020204030204" pitchFamily="34" charset="0"/>
              </a:rPr>
              <a:t>See</a:t>
            </a:r>
            <a:r>
              <a:rPr lang="fr-FR" sz="4000" b="1" dirty="0">
                <a:latin typeface="Calibri" panose="020F0502020204030204" pitchFamily="34" charset="0"/>
              </a:rPr>
              <a:t> the </a:t>
            </a:r>
            <a:r>
              <a:rPr lang="fr-FR" sz="4000" b="1" dirty="0" err="1">
                <a:latin typeface="Calibri" panose="020F0502020204030204" pitchFamily="34" charset="0"/>
              </a:rPr>
              <a:t>following</a:t>
            </a:r>
            <a:r>
              <a:rPr lang="fr-FR" sz="4000" b="1" dirty="0">
                <a:latin typeface="Calibri" panose="020F0502020204030204" pitchFamily="34" charset="0"/>
              </a:rPr>
              <a:t> modules for more </a:t>
            </a:r>
            <a:r>
              <a:rPr lang="fr-FR" sz="4000" b="1" dirty="0" err="1">
                <a:latin typeface="Calibri" panose="020F0502020204030204" pitchFamily="34" charset="0"/>
              </a:rPr>
              <a:t>detail</a:t>
            </a:r>
            <a:endParaRPr lang="fr-FR" sz="4000" b="1" dirty="0">
              <a:latin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3082463"/>
              </p:ext>
            </p:extLst>
          </p:nvPr>
        </p:nvGraphicFramePr>
        <p:xfrm>
          <a:off x="711199" y="2529240"/>
          <a:ext cx="11046692" cy="434178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5233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23346">
                  <a:extLst>
                    <a:ext uri="{9D8B030D-6E8A-4147-A177-3AD203B41FA5}">
                      <a16:colId xmlns:a16="http://schemas.microsoft.com/office/drawing/2014/main" val="3366723002"/>
                    </a:ext>
                  </a:extLst>
                </a:gridCol>
              </a:tblGrid>
              <a:tr h="385123">
                <a:tc>
                  <a:txBody>
                    <a:bodyPr/>
                    <a:lstStyle/>
                    <a:p>
                      <a:r>
                        <a:rPr lang="en-US" dirty="0"/>
                        <a:t>Issue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Module</a:t>
                      </a:r>
                      <a:r>
                        <a:rPr lang="en-US" baseline="0" dirty="0" smtClean="0"/>
                        <a:t> and/or source of information on that issue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0176">
                <a:tc>
                  <a:txBody>
                    <a:bodyPr/>
                    <a:lstStyle/>
                    <a:p>
                      <a:r>
                        <a:rPr lang="en-US" dirty="0"/>
                        <a:t>Need</a:t>
                      </a:r>
                      <a:r>
                        <a:rPr lang="en-US" baseline="0" dirty="0"/>
                        <a:t> for biodiversity offsets and their role in society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Modules on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Sustainable Development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Mitigation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Hierarchy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1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Definition</a:t>
                      </a:r>
                      <a:r>
                        <a:rPr lang="en-US" baseline="0" dirty="0"/>
                        <a:t> of biodiversity offsets and mitigation hierarchy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Module on </a:t>
                      </a:r>
                      <a:r>
                        <a:rPr lang="en-US" dirty="0" smtClean="0"/>
                        <a:t>Mitigation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Hierarchy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2603879"/>
                  </a:ext>
                </a:extLst>
              </a:tr>
              <a:tr h="550176">
                <a:tc>
                  <a:txBody>
                    <a:bodyPr/>
                    <a:lstStyle/>
                    <a:p>
                      <a:r>
                        <a:rPr lang="en-US" dirty="0"/>
                        <a:t>Impact assessment, including alternatives analysis and establishing residual impacts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Module on </a:t>
                      </a:r>
                      <a:r>
                        <a:rPr lang="en-US" smtClean="0"/>
                        <a:t>Assessing </a:t>
                      </a:r>
                      <a:r>
                        <a:rPr lang="en-US" smtClean="0"/>
                        <a:t>Impacts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5123">
                <a:tc>
                  <a:txBody>
                    <a:bodyPr/>
                    <a:lstStyle/>
                    <a:p>
                      <a:r>
                        <a:rPr lang="en-US" dirty="0"/>
                        <a:t>Calculating biodiversity offsets: </a:t>
                      </a:r>
                      <a:r>
                        <a:rPr lang="en-US" dirty="0" smtClean="0"/>
                        <a:t>exchange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/>
                        <a:t>rules &amp; metrics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Module on </a:t>
                      </a:r>
                      <a:r>
                        <a:rPr lang="en-US" dirty="0" smtClean="0"/>
                        <a:t>Metrics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5123">
                <a:tc>
                  <a:txBody>
                    <a:bodyPr/>
                    <a:lstStyle/>
                    <a:p>
                      <a:r>
                        <a:rPr lang="en-US" dirty="0"/>
                        <a:t>Social aspects of offsets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Module on </a:t>
                      </a:r>
                      <a:r>
                        <a:rPr lang="en-US" dirty="0" smtClean="0"/>
                        <a:t>Social Context </a:t>
                      </a:r>
                      <a:r>
                        <a:rPr lang="en-US" dirty="0"/>
                        <a:t>and Module on </a:t>
                      </a:r>
                      <a:r>
                        <a:rPr lang="en-US" dirty="0" smtClean="0"/>
                        <a:t>Stakeholders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7813407"/>
                  </a:ext>
                </a:extLst>
              </a:tr>
              <a:tr h="223127">
                <a:tc>
                  <a:txBody>
                    <a:bodyPr/>
                    <a:lstStyle/>
                    <a:p>
                      <a:r>
                        <a:rPr lang="en-US" dirty="0"/>
                        <a:t>Implementing</a:t>
                      </a:r>
                      <a:r>
                        <a:rPr lang="en-US" baseline="0" dirty="0"/>
                        <a:t> biodiversity offsets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Module on </a:t>
                      </a:r>
                      <a:r>
                        <a:rPr lang="en-US" dirty="0" smtClean="0"/>
                        <a:t>Implementation Options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5123">
                <a:tc>
                  <a:txBody>
                    <a:bodyPr/>
                    <a:lstStyle/>
                    <a:p>
                      <a:r>
                        <a:rPr lang="en-US" dirty="0"/>
                        <a:t>Monitoring and enforcement</a:t>
                      </a:r>
                      <a:r>
                        <a:rPr lang="en-US" baseline="0" dirty="0"/>
                        <a:t> of biodiversity offsets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Module on </a:t>
                      </a:r>
                      <a:r>
                        <a:rPr lang="en-US" dirty="0" smtClean="0"/>
                        <a:t>Implementation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Options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5123">
                <a:tc>
                  <a:txBody>
                    <a:bodyPr/>
                    <a:lstStyle/>
                    <a:p>
                      <a:r>
                        <a:rPr lang="en-US" dirty="0"/>
                        <a:t>Planning biodiversity offsets as a 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Modules </a:t>
                      </a:r>
                      <a:r>
                        <a:rPr lang="en-US" dirty="0"/>
                        <a:t>on </a:t>
                      </a:r>
                      <a:r>
                        <a:rPr lang="en-US" dirty="0" smtClean="0"/>
                        <a:t>Project</a:t>
                      </a:r>
                      <a:r>
                        <a:rPr lang="en-US" baseline="0" dirty="0" smtClean="0"/>
                        <a:t> and Business</a:t>
                      </a:r>
                      <a:r>
                        <a:rPr lang="en-US" dirty="0" smtClean="0"/>
                        <a:t> Roadmaps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5123">
                <a:tc>
                  <a:txBody>
                    <a:bodyPr/>
                    <a:lstStyle/>
                    <a:p>
                      <a:r>
                        <a:rPr lang="en-US" dirty="0"/>
                        <a:t>Planning biodiversity offsets as a government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Module on </a:t>
                      </a:r>
                      <a:r>
                        <a:rPr lang="en-US" dirty="0" smtClean="0"/>
                        <a:t>Government Roadmap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9705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765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nalisé 1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Conception personnalisé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3894</TotalTime>
  <Words>189</Words>
  <Application>Microsoft Office PowerPoint</Application>
  <PresentationFormat>Widescreen</PresentationFormat>
  <Paragraphs>32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Garamond</vt:lpstr>
      <vt:lpstr>Symbol</vt:lpstr>
      <vt:lpstr>1_Conception personnalisée</vt:lpstr>
      <vt:lpstr>2_Conception personnalisée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COMBO Project – Annual Report 2016</dc:title>
  <dc:creator>Hugo Rainey</dc:creator>
  <cp:lastModifiedBy>Rainey, Hugo</cp:lastModifiedBy>
  <cp:revision>1271</cp:revision>
  <dcterms:created xsi:type="dcterms:W3CDTF">2017-02-28T16:55:13Z</dcterms:created>
  <dcterms:modified xsi:type="dcterms:W3CDTF">2020-02-17T18:21:48Z</dcterms:modified>
</cp:coreProperties>
</file>